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666">
          <p15:clr>
            <a:srgbClr val="9AA0A6"/>
          </p15:clr>
        </p15:guide>
      </p15:sldGuideLst>
    </p:ext>
    <p:ext uri="GoogleSlidesCustomDataVersion2">
      <go:slidesCustomData xmlns:go="http://customooxmlschemas.google.com/" r:id="rId33" roundtripDataSignature="AMtx7mhjhZHdsjTjJu9YuIBLQcxVeT0L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7AB244-F2F1-4BF8-9BEA-5ED47BF64E1B}">
  <a:tblStyle styleId="{547AB244-F2F1-4BF8-9BEA-5ED47BF64E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66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c1f76cb2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9c1f76cb2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be87dad1d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be87dad1d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be87dad1d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be87dad1d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c1f76cb2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c1f76cb2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be87dad1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9be87dad1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be87dad1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182" name="Google Shape;182;g39be87dad1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be87dad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Felicia</a:t>
            </a:r>
            <a:endParaRPr/>
          </a:p>
        </p:txBody>
      </p:sp>
      <p:sp>
        <p:nvSpPr>
          <p:cNvPr id="192" name="Google Shape;192;g39be87dad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be87dad1d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be87dad1d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c1f76cb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c1f76cb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be87dad1d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be87dad1d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Felicia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be87dad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be87dad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c1f76cb2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c1f76cb2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Sam</a:t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be87dad1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be87dad1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be87dad1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9be87dad1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be87dad1d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be87dad1d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be87dad1d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be87dad1d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Felicia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be87dad1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Felicia</a:t>
            </a:r>
            <a:endParaRPr/>
          </a:p>
        </p:txBody>
      </p:sp>
      <p:sp>
        <p:nvSpPr>
          <p:cNvPr id="127" name="Google Shape;127;g39be87dad1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3"/>
          <p:cNvPicPr preferRelativeResize="0"/>
          <p:nvPr/>
        </p:nvPicPr>
        <p:blipFill rotWithShape="1">
          <a:blip r:embed="rId3">
            <a:alphaModFix/>
          </a:blip>
          <a:srcRect b="6489" l="0" r="8113" t="0"/>
          <a:stretch/>
        </p:blipFill>
        <p:spPr>
          <a:xfrm>
            <a:off x="4902200" y="446225"/>
            <a:ext cx="4241802" cy="469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3"/>
          <p:cNvPicPr preferRelativeResize="0"/>
          <p:nvPr/>
        </p:nvPicPr>
        <p:blipFill rotWithShape="1">
          <a:blip r:embed="rId4">
            <a:alphaModFix/>
          </a:blip>
          <a:srcRect b="3090" l="0" r="5580" t="0"/>
          <a:stretch/>
        </p:blipFill>
        <p:spPr>
          <a:xfrm>
            <a:off x="4870125" y="370025"/>
            <a:ext cx="4273876" cy="477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250" y="570500"/>
            <a:ext cx="1673150" cy="5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 rot="5400000">
            <a:off x="1384200" y="2893775"/>
            <a:ext cx="75300" cy="11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770400" y="2847285"/>
            <a:ext cx="4131796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13"/>
          <p:cNvSpPr txBox="1"/>
          <p:nvPr>
            <p:ph type="ctrTitle"/>
          </p:nvPr>
        </p:nvSpPr>
        <p:spPr>
          <a:xfrm>
            <a:off x="719073" y="1649972"/>
            <a:ext cx="4183126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13"/>
          <p:cNvSpPr txBox="1"/>
          <p:nvPr>
            <p:ph idx="2" type="body"/>
          </p:nvPr>
        </p:nvSpPr>
        <p:spPr>
          <a:xfrm>
            <a:off x="770400" y="3918251"/>
            <a:ext cx="4131797" cy="45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o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06201" y="0"/>
            <a:ext cx="27378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2"/>
          <p:cNvSpPr/>
          <p:nvPr/>
        </p:nvSpPr>
        <p:spPr>
          <a:xfrm>
            <a:off x="0" y="0"/>
            <a:ext cx="6406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22"/>
          <p:cNvPicPr preferRelativeResize="0"/>
          <p:nvPr/>
        </p:nvPicPr>
        <p:blipFill rotWithShape="1">
          <a:blip r:embed="rId3">
            <a:alphaModFix/>
          </a:blip>
          <a:srcRect b="51669" l="-4065" r="51664" t="-3877"/>
          <a:stretch/>
        </p:blipFill>
        <p:spPr>
          <a:xfrm>
            <a:off x="6772060" y="2571750"/>
            <a:ext cx="2371937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2"/>
          <p:cNvSpPr txBox="1"/>
          <p:nvPr/>
        </p:nvSpPr>
        <p:spPr>
          <a:xfrm>
            <a:off x="581550" y="4540424"/>
            <a:ext cx="5590650" cy="45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more information, please reach out to: </a:t>
            </a:r>
            <a:r>
              <a:rPr b="0" i="0" lang="en" sz="1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essentialed@mtu.edu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600399" y="603075"/>
            <a:ext cx="5349969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000"/>
              <a:buNone/>
              <a:defRPr b="1" sz="5000">
                <a:solidFill>
                  <a:srgbClr val="FFCD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o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2" type="body"/>
          </p:nvPr>
        </p:nvSpPr>
        <p:spPr>
          <a:xfrm>
            <a:off x="600399" y="1770886"/>
            <a:ext cx="5349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 showMasterSp="0">
  <p:cSld name="CONTA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3"/>
          <p:cNvSpPr/>
          <p:nvPr/>
        </p:nvSpPr>
        <p:spPr>
          <a:xfrm>
            <a:off x="567675" y="0"/>
            <a:ext cx="1957800" cy="189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626" y="792925"/>
            <a:ext cx="1471901" cy="8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3"/>
          <p:cNvPicPr preferRelativeResize="0"/>
          <p:nvPr/>
        </p:nvPicPr>
        <p:blipFill rotWithShape="1">
          <a:blip r:embed="rId4">
            <a:alphaModFix/>
          </a:blip>
          <a:srcRect b="6489" l="0" r="8113" t="0"/>
          <a:stretch/>
        </p:blipFill>
        <p:spPr>
          <a:xfrm>
            <a:off x="4902200" y="446225"/>
            <a:ext cx="4241802" cy="469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3"/>
          <p:cNvPicPr preferRelativeResize="0"/>
          <p:nvPr/>
        </p:nvPicPr>
        <p:blipFill rotWithShape="1">
          <a:blip r:embed="rId5">
            <a:alphaModFix/>
          </a:blip>
          <a:srcRect b="3090" l="0" r="5580" t="0"/>
          <a:stretch/>
        </p:blipFill>
        <p:spPr>
          <a:xfrm>
            <a:off x="4818475" y="370025"/>
            <a:ext cx="4273876" cy="477347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3"/>
          <p:cNvSpPr txBox="1"/>
          <p:nvPr>
            <p:ph idx="1" type="body"/>
          </p:nvPr>
        </p:nvSpPr>
        <p:spPr>
          <a:xfrm>
            <a:off x="567675" y="3476624"/>
            <a:ext cx="4004325" cy="1290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o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/>
          <p:nvPr/>
        </p:nvSpPr>
        <p:spPr>
          <a:xfrm>
            <a:off x="0" y="-1"/>
            <a:ext cx="596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1300" y="0"/>
            <a:ext cx="31827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3">
            <a:alphaModFix/>
          </a:blip>
          <a:srcRect b="45964" l="-32317" r="52105" t="-52269"/>
          <a:stretch/>
        </p:blipFill>
        <p:spPr>
          <a:xfrm>
            <a:off x="5728699" y="217625"/>
            <a:ext cx="3415298" cy="49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 txBox="1"/>
          <p:nvPr>
            <p:ph type="title"/>
          </p:nvPr>
        </p:nvSpPr>
        <p:spPr>
          <a:xfrm>
            <a:off x="586501" y="1799236"/>
            <a:ext cx="4099799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rgbClr val="FFCD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185899" y="174500"/>
            <a:ext cx="8520601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282750" y="900953"/>
            <a:ext cx="8423750" cy="3468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185900" y="174500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282750" y="900953"/>
            <a:ext cx="3999900" cy="3667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2" type="body"/>
          </p:nvPr>
        </p:nvSpPr>
        <p:spPr>
          <a:xfrm>
            <a:off x="4572000" y="900952"/>
            <a:ext cx="3999900" cy="3667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185900" y="174500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185898" y="174500"/>
            <a:ext cx="4878902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282748" y="900953"/>
            <a:ext cx="4782051" cy="34683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7" name="Google Shape;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22850" y="-100"/>
            <a:ext cx="3021148" cy="46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8"/>
          <p:cNvPicPr preferRelativeResize="0"/>
          <p:nvPr/>
        </p:nvPicPr>
        <p:blipFill rotWithShape="1">
          <a:blip r:embed="rId3">
            <a:alphaModFix/>
          </a:blip>
          <a:srcRect b="55550" l="-19441" r="52951" t="-5271"/>
          <a:stretch/>
        </p:blipFill>
        <p:spPr>
          <a:xfrm>
            <a:off x="6549300" y="2571750"/>
            <a:ext cx="2594699" cy="21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9"/>
          <p:cNvSpPr txBox="1"/>
          <p:nvPr>
            <p:ph type="title"/>
          </p:nvPr>
        </p:nvSpPr>
        <p:spPr>
          <a:xfrm>
            <a:off x="674124" y="1799237"/>
            <a:ext cx="7795752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800">
                <a:solidFill>
                  <a:srgbClr val="FFCD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961475" cy="22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 txBox="1"/>
          <p:nvPr>
            <p:ph idx="1" type="subTitle"/>
          </p:nvPr>
        </p:nvSpPr>
        <p:spPr>
          <a:xfrm>
            <a:off x="3895599" y="277300"/>
            <a:ext cx="4689899" cy="446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20"/>
          <p:cNvSpPr txBox="1"/>
          <p:nvPr>
            <p:ph idx="2" type="body"/>
          </p:nvPr>
        </p:nvSpPr>
        <p:spPr>
          <a:xfrm>
            <a:off x="3895599" y="961465"/>
            <a:ext cx="4689899" cy="3457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6" name="Google Shape;46;p20"/>
          <p:cNvPicPr preferRelativeResize="0"/>
          <p:nvPr/>
        </p:nvPicPr>
        <p:blipFill rotWithShape="1">
          <a:blip r:embed="rId3">
            <a:alphaModFix/>
          </a:blip>
          <a:srcRect b="61610" l="74667" r="-27279" t="-14314"/>
          <a:stretch/>
        </p:blipFill>
        <p:spPr>
          <a:xfrm>
            <a:off x="0" y="1"/>
            <a:ext cx="2053177" cy="223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0"/>
          <p:cNvSpPr txBox="1"/>
          <p:nvPr>
            <p:ph type="title"/>
          </p:nvPr>
        </p:nvSpPr>
        <p:spPr>
          <a:xfrm>
            <a:off x="201838" y="608200"/>
            <a:ext cx="256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8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683100"/>
            <a:ext cx="2162625" cy="4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2"/>
          <p:cNvSpPr/>
          <p:nvPr/>
        </p:nvSpPr>
        <p:spPr>
          <a:xfrm>
            <a:off x="2162625" y="4683200"/>
            <a:ext cx="6981600" cy="460500"/>
          </a:xfrm>
          <a:prstGeom prst="rect">
            <a:avLst/>
          </a:prstGeom>
          <a:solidFill>
            <a:srgbClr val="FFCE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88175" y="4843450"/>
            <a:ext cx="2961475" cy="1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2"/>
          <p:cNvSpPr txBox="1"/>
          <p:nvPr>
            <p:ph type="title"/>
          </p:nvPr>
        </p:nvSpPr>
        <p:spPr>
          <a:xfrm>
            <a:off x="185900" y="179816"/>
            <a:ext cx="8763750" cy="517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" type="body"/>
          </p:nvPr>
        </p:nvSpPr>
        <p:spPr>
          <a:xfrm>
            <a:off x="185900" y="774505"/>
            <a:ext cx="8763750" cy="179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gif"/><Relationship Id="rId4" Type="http://schemas.openxmlformats.org/officeDocument/2006/relationships/image" Target="../media/image31.gif"/><Relationship Id="rId5" Type="http://schemas.openxmlformats.org/officeDocument/2006/relationships/image" Target="../media/image33.gif"/><Relationship Id="rId6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nBLxzP7PhPiwdRsx-J_DELpJOI8bh-_L/view" TargetMode="External"/><Relationship Id="rId4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gif"/><Relationship Id="rId4" Type="http://schemas.openxmlformats.org/officeDocument/2006/relationships/image" Target="../media/image3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gif"/><Relationship Id="rId4" Type="http://schemas.openxmlformats.org/officeDocument/2006/relationships/image" Target="../media/image38.gif"/><Relationship Id="rId5" Type="http://schemas.openxmlformats.org/officeDocument/2006/relationships/image" Target="../media/image26.gif"/><Relationship Id="rId6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idx="1" type="subTitle"/>
          </p:nvPr>
        </p:nvSpPr>
        <p:spPr>
          <a:xfrm>
            <a:off x="770400" y="2847285"/>
            <a:ext cx="4131796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Midterm Check-In</a:t>
            </a:r>
            <a:endParaRPr/>
          </a:p>
        </p:txBody>
      </p:sp>
      <p:sp>
        <p:nvSpPr>
          <p:cNvPr id="68" name="Google Shape;68;p1"/>
          <p:cNvSpPr txBox="1"/>
          <p:nvPr>
            <p:ph type="ctrTitle"/>
          </p:nvPr>
        </p:nvSpPr>
        <p:spPr>
          <a:xfrm>
            <a:off x="770400" y="1122250"/>
            <a:ext cx="42645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UAV Collision Detection &amp; Prevention</a:t>
            </a:r>
            <a:endParaRPr b="0"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/>
          </a:p>
        </p:txBody>
      </p:sp>
      <p:sp>
        <p:nvSpPr>
          <p:cNvPr id="69" name="Google Shape;69;p1"/>
          <p:cNvSpPr txBox="1"/>
          <p:nvPr>
            <p:ph idx="2" type="body"/>
          </p:nvPr>
        </p:nvSpPr>
        <p:spPr>
          <a:xfrm>
            <a:off x="836700" y="3630775"/>
            <a:ext cx="41319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Group Members: Felicia Huffman, Sam Weiss, Jacob Brendemuehl, and Olivia Gette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type="title"/>
          </p:nvPr>
        </p:nvSpPr>
        <p:spPr>
          <a:xfrm>
            <a:off x="185900" y="174500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Classes, Logic, and Reward Structure I</a:t>
            </a:r>
            <a:endParaRPr sz="2800"/>
          </a:p>
        </p:txBody>
      </p:sp>
      <p:pic>
        <p:nvPicPr>
          <p:cNvPr id="140" name="Google Shape;1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2143"/>
            <a:ext cx="4419599" cy="294136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4419600" y="930450"/>
            <a:ext cx="4820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Presently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our AI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autopilot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is organized into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 LiDAR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data points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And some other state information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 single agent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Process inputs, chooses actions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 single stabilizer script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Fights to keep the drone upright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Also listens to the agent, exposing 3 controls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 Rotors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Listens only to the stabilizer script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825" y="850100"/>
            <a:ext cx="2191474" cy="119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0949" y="850100"/>
            <a:ext cx="978171" cy="119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895" y="859375"/>
            <a:ext cx="123825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1543650" y="1936875"/>
            <a:ext cx="133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Figure 6: Files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c1f76cb2c_0_19"/>
          <p:cNvSpPr txBox="1"/>
          <p:nvPr/>
        </p:nvSpPr>
        <p:spPr>
          <a:xfrm>
            <a:off x="0" y="609300"/>
            <a:ext cx="41163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// REWARDS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// Distance reward, higher if moving towards the goal but becomes negative if moving away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float dist = Vector3.Distance(transform.position, goal.position);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if (dist + 0.1f &lt; bestDist) { bestDist = dist; noImproveTimer = 0f; }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else noImproveTimer += Time.fixedDeltaTime;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if (noImproveTimer &gt; 5f) { AddReward(-1f); EndEpisode(); return; } // Early stopping condition for no improvement, TODO: overly penalizing?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// Always: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        AddReward(0.2f * (prevDist - dist));   // + if closer, - if farther</a:t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prevDist = dist;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// Alignment reward, reward for facing toward the goal, can be negative if facing away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Vector3 dir = (goal.position - transform.position).normalized;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        float align = Vector3.Dot(transform.forward, dir);      // -1..1</a:t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        AddReward(0.02f * align);</a:t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// Success condition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if (dist &lt; successRadius &amp;&amp; rb.linearVelocity.magnitude &lt; 0.5f &amp;&amp; tilt &lt; 10f)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{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            AddReward(+50.0f);</a:t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    EndEpisode();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}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// END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g39c1f76cb2c_0_19"/>
          <p:cNvSpPr txBox="1"/>
          <p:nvPr/>
        </p:nvSpPr>
        <p:spPr>
          <a:xfrm>
            <a:off x="4283775" y="609300"/>
            <a:ext cx="46968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// FAILURES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// Collision penalty handling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if (collisionQueued &amp;&amp; (Time.time - lastCollisionPenaltyTime) &gt;= collisionCooldown)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{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// Collision are always bad, punish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r>
              <a:rPr b="1"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float penalty = collisionPenalty + (impactScale * queuedCollisionSpeed);</a:t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AddReward(penalty); </a:t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// If bad enough, a collision can end the episode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if (endEpisodeOnCrash &amp;&amp; (queuedCollisionSpeed &gt;= hardCrashSpeed))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{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AddReward(-1.0f); // fatal crash has extra penalty</a:t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EndEpisode();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return;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}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// Consume event and start cooldown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collisionQueued = false;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queuedCollisionSpeed = 0f;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lastCollisionPenaltyTime = Time.time;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}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// Excessive tilt or timeout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if (tilt &gt; maxTiltDeg || timer &gt; maxEpisodeTime)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{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AddReward(-1.0f);</a:t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EndEpisode();   // failure reached, should end episode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}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g39c1f76cb2c_0_19"/>
          <p:cNvSpPr txBox="1"/>
          <p:nvPr/>
        </p:nvSpPr>
        <p:spPr>
          <a:xfrm>
            <a:off x="0" y="9420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Classes, Logic, and Reward Structure II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be87dad1d_2_56"/>
          <p:cNvSpPr txBox="1"/>
          <p:nvPr>
            <p:ph type="title"/>
          </p:nvPr>
        </p:nvSpPr>
        <p:spPr>
          <a:xfrm>
            <a:off x="185899" y="174500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Preliminary Analysis</a:t>
            </a:r>
            <a:endParaRPr sz="2800"/>
          </a:p>
        </p:txBody>
      </p:sp>
      <p:sp>
        <p:nvSpPr>
          <p:cNvPr id="158" name="Google Shape;158;g39be87dad1d_2_56"/>
          <p:cNvSpPr txBox="1"/>
          <p:nvPr>
            <p:ph idx="1" type="body"/>
          </p:nvPr>
        </p:nvSpPr>
        <p:spPr>
          <a:xfrm>
            <a:off x="360150" y="837603"/>
            <a:ext cx="8423700" cy="3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Main Goal: Understand the initial behaviour and performance of drones and LiDAR and how to implement these features in Unity.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Focus Areas: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Physics Accuracy: Mass, Gravity, Thrust, and Motor Strength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Sensor Performance: LiDAR scans, accurate readings from each hemisphere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 Logging: CSV output successfully records position, </a:t>
            </a:r>
            <a:r>
              <a:rPr lang="en" sz="1800"/>
              <a:t>velocity</a:t>
            </a:r>
            <a:r>
              <a:rPr lang="en" sz="1800"/>
              <a:t> and acceleration per scan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Environment</a:t>
            </a:r>
            <a:r>
              <a:rPr lang="en" sz="1800"/>
              <a:t> Setup: All objects and surfaces have accurate colliders and interact with the drone correctly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be87dad1d_2_52"/>
          <p:cNvSpPr txBox="1"/>
          <p:nvPr>
            <p:ph type="title"/>
          </p:nvPr>
        </p:nvSpPr>
        <p:spPr>
          <a:xfrm>
            <a:off x="185900" y="174500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Data Captured</a:t>
            </a:r>
            <a:endParaRPr sz="2800"/>
          </a:p>
        </p:txBody>
      </p:sp>
      <p:sp>
        <p:nvSpPr>
          <p:cNvPr id="164" name="Google Shape;164;g39be87dad1d_2_52"/>
          <p:cNvSpPr txBox="1"/>
          <p:nvPr/>
        </p:nvSpPr>
        <p:spPr>
          <a:xfrm>
            <a:off x="185900" y="1094100"/>
            <a:ext cx="9045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LiDAR utilizes 2 scripts, LiDAR_Sensor and LiDAR_Logger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LiDAR Logger logs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data captured from the LiDAR into a csv file in real time.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With each run/session it creates a new CSV file and stores it into a folder within our Unity Project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Each CSV file contains: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Time in increments of 0.5 seconds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Yaw, Pitch, and Roll (degrees)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Acceleration and velocity (for x,y,z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directions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Motor strength for each motor (not yet implemented)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c1f76cb2c_1_5"/>
          <p:cNvSpPr txBox="1"/>
          <p:nvPr>
            <p:ph type="title"/>
          </p:nvPr>
        </p:nvSpPr>
        <p:spPr>
          <a:xfrm>
            <a:off x="185899" y="174500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Data Captured Pt. 2</a:t>
            </a:r>
            <a:endParaRPr/>
          </a:p>
        </p:txBody>
      </p:sp>
      <p:sp>
        <p:nvSpPr>
          <p:cNvPr id="170" name="Google Shape;170;g39c1f76cb2c_1_5"/>
          <p:cNvSpPr txBox="1"/>
          <p:nvPr>
            <p:ph idx="1" type="body"/>
          </p:nvPr>
        </p:nvSpPr>
        <p:spPr>
          <a:xfrm>
            <a:off x="360150" y="837603"/>
            <a:ext cx="8423700" cy="3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For each beam it records: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 x,y, and z position of a scanned object/surface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 euclidean distance (the "straight-line" distance between two points in a Euclidean space, calculated using a generalized form of the Pythagorean theorem)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 azimuth angle (the horizontal direction measured in degrees clockwise from true north)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 elevation angle (the angle between the horizontal line of sight and a line of sight to an object above the observer)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Whether it hits an object or not determined by a 0 or 1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be87dad1d_1_5"/>
          <p:cNvSpPr txBox="1"/>
          <p:nvPr>
            <p:ph type="title"/>
          </p:nvPr>
        </p:nvSpPr>
        <p:spPr>
          <a:xfrm>
            <a:off x="674124" y="1799237"/>
            <a:ext cx="7795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Next Steps</a:t>
            </a:r>
            <a:endParaRPr/>
          </a:p>
        </p:txBody>
      </p:sp>
      <p:pic>
        <p:nvPicPr>
          <p:cNvPr id="176" name="Google Shape;176;g39be87dad1d_1_5" title="5hC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5" y="296137"/>
            <a:ext cx="2998155" cy="168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9be87dad1d_1_5" title="giph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75" y="2982363"/>
            <a:ext cx="3474400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9be87dad1d_1_5" title="200w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380" y="296125"/>
            <a:ext cx="2390975" cy="23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9be87dad1d_1_5" title="ilham-drone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900" y="2961367"/>
            <a:ext cx="3526450" cy="19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be87dad1d_1_16"/>
          <p:cNvSpPr txBox="1"/>
          <p:nvPr>
            <p:ph type="title"/>
          </p:nvPr>
        </p:nvSpPr>
        <p:spPr>
          <a:xfrm>
            <a:off x="185900" y="174500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Planned Improvements</a:t>
            </a:r>
            <a:endParaRPr sz="2800"/>
          </a:p>
        </p:txBody>
      </p:sp>
      <p:pic>
        <p:nvPicPr>
          <p:cNvPr id="185" name="Google Shape;185;g39be87dad1d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0100"/>
            <a:ext cx="3824075" cy="20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9be87dad1d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000" y="643025"/>
            <a:ext cx="3622925" cy="24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9be87dad1d_1_16"/>
          <p:cNvSpPr txBox="1"/>
          <p:nvPr/>
        </p:nvSpPr>
        <p:spPr>
          <a:xfrm>
            <a:off x="285750" y="3359150"/>
            <a:ext cx="382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environment realism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training loop quality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actuators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g39be87dad1d_1_16"/>
          <p:cNvSpPr txBox="1"/>
          <p:nvPr/>
        </p:nvSpPr>
        <p:spPr>
          <a:xfrm>
            <a:off x="4572000" y="3359150"/>
            <a:ext cx="444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Multiple policies/agents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Move to a time-series architecture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Increase complexity &amp; compute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9" name="Google Shape;189;g39be87dad1d_1_16"/>
          <p:cNvCxnSpPr>
            <a:stCxn id="185" idx="3"/>
            <a:endCxn id="186" idx="1"/>
          </p:cNvCxnSpPr>
          <p:nvPr/>
        </p:nvCxnSpPr>
        <p:spPr>
          <a:xfrm>
            <a:off x="3976475" y="1886325"/>
            <a:ext cx="95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be87dad1d_1_0"/>
          <p:cNvSpPr txBox="1"/>
          <p:nvPr>
            <p:ph type="title"/>
          </p:nvPr>
        </p:nvSpPr>
        <p:spPr>
          <a:xfrm>
            <a:off x="185900" y="174500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FFCE09"/>
                </a:solidFill>
              </a:rPr>
              <a:t>Evaluation Metrics</a:t>
            </a:r>
            <a:endParaRPr sz="2800">
              <a:solidFill>
                <a:srgbClr val="FFCE09"/>
              </a:solidFill>
            </a:endParaRPr>
          </a:p>
        </p:txBody>
      </p:sp>
      <p:sp>
        <p:nvSpPr>
          <p:cNvPr id="195" name="Google Shape;195;g39be87dad1d_1_0"/>
          <p:cNvSpPr txBox="1"/>
          <p:nvPr/>
        </p:nvSpPr>
        <p:spPr>
          <a:xfrm>
            <a:off x="0" y="832200"/>
            <a:ext cx="3415200" cy="3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E09"/>
              </a:buClr>
              <a:buSzPts val="1800"/>
              <a:buChar char="-"/>
            </a:pPr>
            <a:r>
              <a:rPr lang="en" sz="1800">
                <a:solidFill>
                  <a:srgbClr val="FFCE09"/>
                </a:solidFill>
              </a:rPr>
              <a:t>We are using mean reward over 10k steps</a:t>
            </a:r>
            <a:endParaRPr sz="1800">
              <a:solidFill>
                <a:srgbClr val="FFCE0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E09"/>
              </a:buClr>
              <a:buSzPts val="1800"/>
              <a:buChar char="○"/>
            </a:pPr>
            <a:r>
              <a:rPr lang="en" sz="1800">
                <a:solidFill>
                  <a:srgbClr val="FFCE09"/>
                </a:solidFill>
              </a:rPr>
              <a:t>Reach goal → positive reward (+50)</a:t>
            </a:r>
            <a:endParaRPr sz="1800">
              <a:solidFill>
                <a:srgbClr val="FFCE0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E09"/>
              </a:buClr>
              <a:buSzPts val="1800"/>
              <a:buChar char="○"/>
            </a:pPr>
            <a:r>
              <a:rPr lang="en" sz="1800">
                <a:solidFill>
                  <a:srgbClr val="FFCE09"/>
                </a:solidFill>
              </a:rPr>
              <a:t>Collide with objects → negative reward </a:t>
            </a:r>
            <a:endParaRPr sz="1800">
              <a:solidFill>
                <a:srgbClr val="FFCE0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E09"/>
              </a:buClr>
              <a:buSzPts val="1800"/>
              <a:buChar char="○"/>
            </a:pPr>
            <a:r>
              <a:rPr lang="en" sz="1800">
                <a:solidFill>
                  <a:srgbClr val="FFCE09"/>
                </a:solidFill>
              </a:rPr>
              <a:t>Step cost → negative reward</a:t>
            </a:r>
            <a:endParaRPr sz="1800">
              <a:solidFill>
                <a:srgbClr val="FFCE0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E09"/>
              </a:buClr>
              <a:buSzPts val="1800"/>
              <a:buChar char="-"/>
            </a:pPr>
            <a:r>
              <a:rPr lang="en" sz="1800">
                <a:solidFill>
                  <a:srgbClr val="FFCE09"/>
                </a:solidFill>
              </a:rPr>
              <a:t>We are currently averaging around 11 for the mean reward</a:t>
            </a:r>
            <a:endParaRPr sz="1800">
              <a:solidFill>
                <a:srgbClr val="FFCE09"/>
              </a:solidFill>
            </a:endParaRPr>
          </a:p>
        </p:txBody>
      </p:sp>
      <p:pic>
        <p:nvPicPr>
          <p:cNvPr id="196" name="Google Shape;196;g39be87dad1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050" y="2533200"/>
            <a:ext cx="4139674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9be87dad1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475" y="65825"/>
            <a:ext cx="3744725" cy="24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be87dad1d_2_65"/>
          <p:cNvSpPr txBox="1"/>
          <p:nvPr>
            <p:ph type="title"/>
          </p:nvPr>
        </p:nvSpPr>
        <p:spPr>
          <a:xfrm>
            <a:off x="185899" y="174500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Challenges and Risks</a:t>
            </a:r>
            <a:endParaRPr sz="2800"/>
          </a:p>
        </p:txBody>
      </p:sp>
      <p:sp>
        <p:nvSpPr>
          <p:cNvPr id="203" name="Google Shape;203;g39be87dad1d_2_65"/>
          <p:cNvSpPr txBox="1"/>
          <p:nvPr>
            <p:ph idx="1" type="body"/>
          </p:nvPr>
        </p:nvSpPr>
        <p:spPr>
          <a:xfrm>
            <a:off x="462625" y="821825"/>
            <a:ext cx="8244000" cy="3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Time limit and commitment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There is only so much time in a single semester to get work done along with all 4 team members having other responsibilities to battle with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Software and training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 We all had to learn or familiarize ourselves with new software and techniques to complete several aspects of this project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Training a model from scratch is also difficult so we have been focusing on implementing imitation learning from outside data and reinforcement learning to teach the drone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c1f76cb2c_1_0"/>
          <p:cNvSpPr txBox="1"/>
          <p:nvPr>
            <p:ph type="title"/>
          </p:nvPr>
        </p:nvSpPr>
        <p:spPr>
          <a:xfrm>
            <a:off x="185899" y="174500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Challenges and Risks Pt. 2</a:t>
            </a:r>
            <a:endParaRPr/>
          </a:p>
        </p:txBody>
      </p:sp>
      <p:sp>
        <p:nvSpPr>
          <p:cNvPr id="209" name="Google Shape;209;g39c1f76cb2c_1_0"/>
          <p:cNvSpPr txBox="1"/>
          <p:nvPr>
            <p:ph idx="1" type="body"/>
          </p:nvPr>
        </p:nvSpPr>
        <p:spPr>
          <a:xfrm>
            <a:off x="360150" y="1091100"/>
            <a:ext cx="8423700" cy="29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Familiarizing ourselves with Unity and how to create and manipulate environments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Not using a real drone, we are simulating this project in Unity w</a:t>
            </a:r>
            <a:r>
              <a:rPr lang="en" sz="1800">
                <a:solidFill>
                  <a:schemeClr val="dk1"/>
                </a:solidFill>
              </a:rPr>
              <a:t>hich doesn’t give us a fully accurate representation of the drone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Also working with extremely large datasets, understanding what columns mean, picking and choosing what’s useful and utilizing that to train our model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 biggest challenge is just connecting all the pieces together from the unity environment, the model training, and the datasets to get to a conclusive point in our project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/>
          <p:nvPr/>
        </p:nvSpPr>
        <p:spPr>
          <a:xfrm>
            <a:off x="0" y="0"/>
            <a:ext cx="596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1300" y="0"/>
            <a:ext cx="31827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4">
            <a:alphaModFix/>
          </a:blip>
          <a:srcRect b="45964" l="-32317" r="52105" t="-52269"/>
          <a:stretch/>
        </p:blipFill>
        <p:spPr>
          <a:xfrm>
            <a:off x="5728699" y="217625"/>
            <a:ext cx="3415298" cy="49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>
            <p:ph type="title"/>
          </p:nvPr>
        </p:nvSpPr>
        <p:spPr>
          <a:xfrm>
            <a:off x="930751" y="133011"/>
            <a:ext cx="4099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FFCE09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1" sz="4800">
              <a:solidFill>
                <a:srgbClr val="FFCE09"/>
              </a:solidFill>
            </a:endParaRPr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002" y="1213400"/>
            <a:ext cx="3415301" cy="371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be87dad1d_2_70"/>
          <p:cNvSpPr txBox="1"/>
          <p:nvPr>
            <p:ph type="title"/>
          </p:nvPr>
        </p:nvSpPr>
        <p:spPr>
          <a:xfrm>
            <a:off x="185899" y="174500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Milestones/Outline for Future Progress</a:t>
            </a:r>
            <a:endParaRPr sz="2800"/>
          </a:p>
        </p:txBody>
      </p:sp>
      <p:graphicFrame>
        <p:nvGraphicFramePr>
          <p:cNvPr id="215" name="Google Shape;215;g39be87dad1d_2_70"/>
          <p:cNvGraphicFramePr/>
          <p:nvPr/>
        </p:nvGraphicFramePr>
        <p:xfrm>
          <a:off x="491750" y="69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{547AB244-F2F1-4BF8-9BEA-5ED47BF64E1B}</a:tableStyleId>
              </a:tblPr>
              <a:tblGrid>
                <a:gridCol w="6365200"/>
                <a:gridCol w="1720075"/>
              </a:tblGrid>
              <a:tr h="43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Milestone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Status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4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9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Brainstorming, Project Proposal, Find Dataset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Done! ✅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8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9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Set up Project, Data Exploration &amp; Cleaning, Familiarize with Technologies/Tools, Starting the Simulation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Done! ✅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8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9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Training simulation, Reward Functions, Model Selection/Evaluation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 progress…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9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Model Optimization &amp; Tuning, Prettify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Week 10 - 11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9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Widget, Dashboard, Finalize Code, Begin Report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Week 12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39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9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Demonstration, Evaluation, Report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Week 13 - 14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be87dad1d_0_0"/>
          <p:cNvSpPr txBox="1"/>
          <p:nvPr>
            <p:ph type="title"/>
          </p:nvPr>
        </p:nvSpPr>
        <p:spPr>
          <a:xfrm>
            <a:off x="319801" y="380036"/>
            <a:ext cx="4099800" cy="13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</p:txBody>
      </p:sp>
      <p:pic>
        <p:nvPicPr>
          <p:cNvPr id="221" name="Google Shape;221;g39be87dad1d_0_0" title="2025-10-21 14-39-43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00850"/>
            <a:ext cx="5942501" cy="33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c1f76cb2c_1_10"/>
          <p:cNvSpPr txBox="1"/>
          <p:nvPr>
            <p:ph type="title"/>
          </p:nvPr>
        </p:nvSpPr>
        <p:spPr>
          <a:xfrm>
            <a:off x="674124" y="1799237"/>
            <a:ext cx="7795800" cy="13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27" name="Google Shape;227;g39c1f76cb2c_1_10" title="Rm3U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50" y="1552813"/>
            <a:ext cx="2290254" cy="20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9c1f76cb2c_1_10" title="drone-fail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150" y="1507838"/>
            <a:ext cx="20955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idx="1" type="body"/>
          </p:nvPr>
        </p:nvSpPr>
        <p:spPr>
          <a:xfrm>
            <a:off x="263950" y="633700"/>
            <a:ext cx="8423700" cy="3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team is focused on creating UAV collision detection and avoidance solutions in a delivery context with the use of minimal sensors.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Motivation: UAVs are a hot topic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One of their major selling points is affordability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However, current self flying AI requires expensive sensor arrays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goal is to see what level a drone can achieve using LiDAR alone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Possible stakeholders include Waymo, Amazon, and the DOD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331000" y="173025"/>
            <a:ext cx="35919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Motivation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>
            <p:ph type="title"/>
          </p:nvPr>
        </p:nvSpPr>
        <p:spPr>
          <a:xfrm>
            <a:off x="185900" y="174500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Reinforcement/Imitation Learning Approach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/>
          <p:nvPr>
            <p:ph idx="1" type="body"/>
          </p:nvPr>
        </p:nvSpPr>
        <p:spPr>
          <a:xfrm>
            <a:off x="4572000" y="900950"/>
            <a:ext cx="2727000" cy="3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Focused on developing a minimal MLP to iterate on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Unity env has intuitive physics and collision frameworks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ML Agents is the best reinforcement learning library available</a:t>
            </a:r>
            <a:endParaRPr sz="1800"/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b="0" l="3032" r="29276" t="0"/>
          <a:stretch/>
        </p:blipFill>
        <p:spPr>
          <a:xfrm>
            <a:off x="7148375" y="174500"/>
            <a:ext cx="1918125" cy="38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/>
        </p:nvSpPr>
        <p:spPr>
          <a:xfrm>
            <a:off x="7098988" y="3999825"/>
            <a:ext cx="2016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Figure 1: hyperparameters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50" y="900950"/>
            <a:ext cx="4289250" cy="257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be87dad1d_2_12"/>
          <p:cNvSpPr txBox="1"/>
          <p:nvPr>
            <p:ph type="title"/>
          </p:nvPr>
        </p:nvSpPr>
        <p:spPr>
          <a:xfrm>
            <a:off x="185899" y="174500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Unity and LiDAR Sensor Setup</a:t>
            </a:r>
            <a:endParaRPr/>
          </a:p>
        </p:txBody>
      </p:sp>
      <p:sp>
        <p:nvSpPr>
          <p:cNvPr id="99" name="Google Shape;99;g39be87dad1d_2_12"/>
          <p:cNvSpPr txBox="1"/>
          <p:nvPr>
            <p:ph idx="1" type="body"/>
          </p:nvPr>
        </p:nvSpPr>
        <p:spPr>
          <a:xfrm>
            <a:off x="282750" y="900953"/>
            <a:ext cx="8423700" cy="3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</a:rPr>
              <a:t>Unity is a cross-platform real-time 3D development platform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</a:rPr>
              <a:t>We are using Unity to simulate the environment for drone collision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</a:rPr>
              <a:t>Unity allows us to create/manage assets, scripts, and environments to manipulate our drone and the items around it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</a:rPr>
              <a:t>Our Unity Environment currently is a neighborhood mockup from a unity asset pack on the Unity store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</a:rPr>
              <a:t>LiDAR is a remote sensing method that uses pulses of laser light to measure distances and precise 3D models of objects and environments.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</a:rPr>
              <a:t>Our drone is utilizing LiDAR to detect and report objects and surfaces that are close to or in the path of the drone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be87dad1d_2_29"/>
          <p:cNvSpPr txBox="1"/>
          <p:nvPr>
            <p:ph type="title"/>
          </p:nvPr>
        </p:nvSpPr>
        <p:spPr>
          <a:xfrm>
            <a:off x="185899" y="174500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Unity and LiDAR Sensor Setup cont.</a:t>
            </a:r>
            <a:endParaRPr/>
          </a:p>
        </p:txBody>
      </p:sp>
      <p:sp>
        <p:nvSpPr>
          <p:cNvPr id="105" name="Google Shape;105;g39be87dad1d_2_29"/>
          <p:cNvSpPr txBox="1"/>
          <p:nvPr>
            <p:ph idx="1" type="body"/>
          </p:nvPr>
        </p:nvSpPr>
        <p:spPr>
          <a:xfrm>
            <a:off x="282750" y="900950"/>
            <a:ext cx="5324400" cy="3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</a:rPr>
              <a:t>Our drone has a sensor on the top and bottom that emit 2 hemispheres of lasers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</a:rPr>
              <a:t>Both hemispheres emit 144 lasers roughly every 15 degrees, 288 lasers in total.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</a:rPr>
              <a:t>The lasers detect and record the x,y,z position of objects and surfaces relative to the drone (the drone is the origin at 0,0,0) into a csv file in real time as the drone moves around the environment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</a:rPr>
              <a:t>Within the Unity environment, there is a visual to see the lasers and how they emit from each sensor (displayed on the right)</a:t>
            </a:r>
            <a:endParaRPr/>
          </a:p>
        </p:txBody>
      </p:sp>
      <p:pic>
        <p:nvPicPr>
          <p:cNvPr id="106" name="Google Shape;106;g39be87dad1d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988" y="1491450"/>
            <a:ext cx="292417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9be87dad1d_2_29"/>
          <p:cNvSpPr txBox="1"/>
          <p:nvPr/>
        </p:nvSpPr>
        <p:spPr>
          <a:xfrm>
            <a:off x="6236125" y="4044150"/>
            <a:ext cx="2172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Figure 2: Lidar lasers shown in Unity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be87dad1d_2_35"/>
          <p:cNvSpPr txBox="1"/>
          <p:nvPr>
            <p:ph type="title"/>
          </p:nvPr>
        </p:nvSpPr>
        <p:spPr>
          <a:xfrm>
            <a:off x="674124" y="1799237"/>
            <a:ext cx="7795800" cy="13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to Date</a:t>
            </a:r>
            <a:endParaRPr/>
          </a:p>
        </p:txBody>
      </p:sp>
      <p:pic>
        <p:nvPicPr>
          <p:cNvPr id="113" name="Google Shape;113;g39be87dad1d_2_35" title="d29b5bec682f9f0e608fd63c999609a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75" y="154875"/>
            <a:ext cx="2640800" cy="19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9be87dad1d_2_35" title="monkey-monkey-with-dron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700" y="204113"/>
            <a:ext cx="20955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9be87dad1d_2_35" title="1_QxnKIsKn-PzwdXjRURq8HQ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75" y="2975900"/>
            <a:ext cx="3522639" cy="19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9be87dad1d_2_35" title="flying-r2d2-drone-xxid3et1vyz3w3na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4514" y="2975900"/>
            <a:ext cx="3595983" cy="1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be87dad1d_2_47"/>
          <p:cNvSpPr txBox="1"/>
          <p:nvPr>
            <p:ph type="title"/>
          </p:nvPr>
        </p:nvSpPr>
        <p:spPr>
          <a:xfrm>
            <a:off x="185899" y="174500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Current Scene</a:t>
            </a:r>
            <a:endParaRPr sz="2800"/>
          </a:p>
        </p:txBody>
      </p:sp>
      <p:sp>
        <p:nvSpPr>
          <p:cNvPr id="122" name="Google Shape;122;g39be87dad1d_2_47"/>
          <p:cNvSpPr txBox="1"/>
          <p:nvPr>
            <p:ph idx="1" type="body"/>
          </p:nvPr>
        </p:nvSpPr>
        <p:spPr>
          <a:xfrm>
            <a:off x="282750" y="759900"/>
            <a:ext cx="3472500" cy="3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current scene includes the following obstacles to avoid: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Trees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Houses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Moving cars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Birds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Light posts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People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Fences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Additionally, we have: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Drone agent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Goal</a:t>
            </a:r>
            <a:endParaRPr sz="1800"/>
          </a:p>
        </p:txBody>
      </p:sp>
      <p:pic>
        <p:nvPicPr>
          <p:cNvPr id="123" name="Google Shape;123;g39be87dad1d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775" y="1442800"/>
            <a:ext cx="6324026" cy="24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9be87dad1d_2_47"/>
          <p:cNvSpPr txBox="1"/>
          <p:nvPr/>
        </p:nvSpPr>
        <p:spPr>
          <a:xfrm>
            <a:off x="4541388" y="3971875"/>
            <a:ext cx="2632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Figure 3: Current Unity Scene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be87dad1d_1_9"/>
          <p:cNvSpPr txBox="1"/>
          <p:nvPr>
            <p:ph type="title"/>
          </p:nvPr>
        </p:nvSpPr>
        <p:spPr>
          <a:xfrm>
            <a:off x="185900" y="174500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Drone Agent</a:t>
            </a:r>
            <a:endParaRPr sz="2800"/>
          </a:p>
        </p:txBody>
      </p:sp>
      <p:sp>
        <p:nvSpPr>
          <p:cNvPr id="130" name="Google Shape;130;g39be87dad1d_1_9"/>
          <p:cNvSpPr txBox="1"/>
          <p:nvPr/>
        </p:nvSpPr>
        <p:spPr>
          <a:xfrm>
            <a:off x="0" y="813300"/>
            <a:ext cx="35451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Simulating an MK30 Amazon delivery drone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6 propellers, 2 airfoils for more efficient horizontal movement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Known: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Mass: 2.3 kg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Weight: 5 lbs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Estimated: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Linear Damping: 0.15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Angular Damping: 0.10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g39be87dad1d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227" y="0"/>
            <a:ext cx="3082725" cy="32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9be87dad1d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450" y="2351680"/>
            <a:ext cx="3082725" cy="230907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9be87dad1d_1_9"/>
          <p:cNvSpPr txBox="1"/>
          <p:nvPr/>
        </p:nvSpPr>
        <p:spPr>
          <a:xfrm>
            <a:off x="6856750" y="3244613"/>
            <a:ext cx="179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Figure 4: Modeled drone in Blender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g39be87dad1d_1_9"/>
          <p:cNvSpPr txBox="1"/>
          <p:nvPr/>
        </p:nvSpPr>
        <p:spPr>
          <a:xfrm>
            <a:off x="3757525" y="1818550"/>
            <a:ext cx="1918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Figure 5: MK30 Amazon Drone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sential Educ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